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1" r:id="rId3"/>
    <p:sldId id="284" r:id="rId4"/>
    <p:sldId id="275" r:id="rId5"/>
    <p:sldId id="285" r:id="rId6"/>
    <p:sldId id="288" r:id="rId7"/>
    <p:sldId id="287" r:id="rId8"/>
    <p:sldId id="286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60" y="9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822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269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89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0" y="6324601"/>
            <a:ext cx="12192000" cy="365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0" dirty="0" smtClean="0">
                <a:latin typeface="Orator Std" panose="020D0509020203030204" pitchFamily="49" charset="0"/>
              </a:rPr>
              <a:t>   </a:t>
            </a:r>
            <a:r>
              <a:rPr lang="en-US" sz="1400" b="0" dirty="0" smtClean="0">
                <a:solidFill>
                  <a:srgbClr val="5C5C5C"/>
                </a:solidFill>
                <a:latin typeface="Orator Std" panose="020D0509020203030204" pitchFamily="49" charset="0"/>
                <a:cs typeface="Aharoni" panose="02010803020104030203" pitchFamily="2" charset="-79"/>
              </a:rPr>
              <a:t>RAY LC   |</a:t>
            </a:r>
            <a:endParaRPr lang="en-US" sz="1400" b="0" dirty="0">
              <a:solidFill>
                <a:srgbClr val="5C5C5C"/>
              </a:solidFill>
              <a:latin typeface="Orator Std" panose="020D0509020203030204" pitchFamily="49" charset="0"/>
              <a:cs typeface="Aharoni" panose="02010803020104030203" pitchFamily="2" charset="-79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989392" y="6324601"/>
            <a:ext cx="2594406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0" dirty="0" smtClean="0">
                <a:solidFill>
                  <a:srgbClr val="5C5C5C"/>
                </a:solidFill>
                <a:latin typeface="Orator Std" panose="020D0509020203030204" pitchFamily="49" charset="0"/>
                <a:cs typeface="Aharoni" panose="02010803020104030203" pitchFamily="2" charset="-79"/>
              </a:rPr>
              <a:t>   MAJOR STUDIO 2017</a:t>
            </a:r>
            <a:endParaRPr lang="en-US" sz="1400" b="0" dirty="0">
              <a:solidFill>
                <a:srgbClr val="5C5C5C"/>
              </a:solidFill>
              <a:latin typeface="Orator Std" panose="020D0509020203030204" pitchFamily="49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81718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302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0" y="6324601"/>
            <a:ext cx="12192000" cy="365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0" dirty="0" smtClean="0">
                <a:latin typeface="Orator Std" panose="020D0509020203030204" pitchFamily="49" charset="0"/>
              </a:rPr>
              <a:t>   </a:t>
            </a:r>
            <a:r>
              <a:rPr lang="en-US" sz="1400" b="0" dirty="0" smtClean="0">
                <a:solidFill>
                  <a:srgbClr val="5C5C5C"/>
                </a:solidFill>
                <a:latin typeface="Orator Std" panose="020D0509020203030204" pitchFamily="49" charset="0"/>
                <a:cs typeface="Aharoni" panose="02010803020104030203" pitchFamily="2" charset="-79"/>
              </a:rPr>
              <a:t>RAY LC   |</a:t>
            </a:r>
            <a:endParaRPr lang="en-US" sz="1400" b="0" dirty="0">
              <a:solidFill>
                <a:srgbClr val="5C5C5C"/>
              </a:solidFill>
              <a:latin typeface="Orator Std" panose="020D0509020203030204" pitchFamily="49" charset="0"/>
              <a:cs typeface="Aharoni" panose="02010803020104030203" pitchFamily="2" charset="-79"/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989392" y="6324601"/>
            <a:ext cx="2594406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0" dirty="0" smtClean="0">
                <a:solidFill>
                  <a:srgbClr val="5C5C5C"/>
                </a:solidFill>
                <a:latin typeface="Orator Std" panose="020D0509020203030204" pitchFamily="49" charset="0"/>
                <a:cs typeface="Aharoni" panose="02010803020104030203" pitchFamily="2" charset="-79"/>
              </a:rPr>
              <a:t>   MAJOR STUDIO 2017</a:t>
            </a:r>
            <a:endParaRPr lang="en-US" sz="1400" b="0" dirty="0">
              <a:solidFill>
                <a:srgbClr val="5C5C5C"/>
              </a:solidFill>
              <a:latin typeface="Orator Std" panose="020D0509020203030204" pitchFamily="49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82126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67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229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302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81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74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87824-F83F-4DA7-B00A-04367A80C95B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96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03936"/>
            <a:ext cx="12191999" cy="15089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en-US" sz="7500" dirty="0" smtClean="0">
                <a:solidFill>
                  <a:srgbClr val="92D050"/>
                </a:solidFill>
                <a:latin typeface="Existence Stencil Light" panose="020B0200000200020004" pitchFamily="34" charset="0"/>
              </a:rPr>
              <a:t>secret</a:t>
            </a:r>
            <a:r>
              <a:rPr lang="en-US" sz="7500" dirty="0" smtClean="0">
                <a:latin typeface="Existence Stencil Light" panose="020B0200000200020004" pitchFamily="34" charset="0"/>
              </a:rPr>
              <a:t> </a:t>
            </a:r>
            <a:r>
              <a:rPr lang="en-US" sz="7500" dirty="0" smtClean="0">
                <a:solidFill>
                  <a:srgbClr val="FFC000"/>
                </a:solidFill>
                <a:latin typeface="Existence Stencil Light" panose="020B0200000200020004" pitchFamily="34" charset="0"/>
              </a:rPr>
              <a:t>life of</a:t>
            </a:r>
            <a:r>
              <a:rPr lang="en-US" sz="7500" dirty="0" smtClean="0">
                <a:latin typeface="Existence Stencil Light" panose="020B0200000200020004" pitchFamily="34" charset="0"/>
              </a:rPr>
              <a:t> </a:t>
            </a:r>
            <a:r>
              <a:rPr lang="en-US" sz="7500" dirty="0" smtClean="0">
                <a:solidFill>
                  <a:srgbClr val="C00000"/>
                </a:solidFill>
                <a:latin typeface="Existence Stencil Light" panose="020B0200000200020004" pitchFamily="34" charset="0"/>
              </a:rPr>
              <a:t>machines</a:t>
            </a:r>
            <a:endParaRPr lang="en-GB" sz="7500" dirty="0">
              <a:solidFill>
                <a:srgbClr val="C00000"/>
              </a:solidFill>
              <a:latin typeface="Existence Stencil Light" panose="020B02000002000200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9755" y="2436583"/>
            <a:ext cx="9144000" cy="1655762"/>
          </a:xfrm>
        </p:spPr>
        <p:txBody>
          <a:bodyPr/>
          <a:lstStyle/>
          <a:p>
            <a:r>
              <a:rPr lang="en-US" b="1" dirty="0" smtClean="0">
                <a:latin typeface="Orator Std" panose="020D0509020203030204" pitchFamily="49" charset="0"/>
              </a:rPr>
              <a:t>RAY LC</a:t>
            </a:r>
            <a:endParaRPr lang="en-GB" b="1" dirty="0">
              <a:latin typeface="Orator Std" panose="020D0509020203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48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04" y="0"/>
            <a:ext cx="10287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67735" y="2823882"/>
            <a:ext cx="3173506" cy="23868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7806017" y="4706470"/>
            <a:ext cx="2398055" cy="164389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467534" y="286865"/>
            <a:ext cx="2400301" cy="166295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75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05" y="3929158"/>
            <a:ext cx="3185819" cy="31858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4051070"/>
            <a:ext cx="3132123" cy="28069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119105" cy="23393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095" y="-13059"/>
            <a:ext cx="3128362" cy="2346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0" y="2333212"/>
            <a:ext cx="3261765" cy="2449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64" y="2332389"/>
            <a:ext cx="3677140" cy="2450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447" y="-13059"/>
            <a:ext cx="5928553" cy="68710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58" y="0"/>
            <a:ext cx="565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Quicksand Dash" panose="02070303000000060000" pitchFamily="18" charset="0"/>
              </a:rPr>
              <a:t> ◦          </a:t>
            </a:r>
          </a:p>
          <a:p>
            <a:r>
              <a:rPr lang="en-US" sz="1200" dirty="0">
                <a:latin typeface="Quicksand Dash" panose="02070303000000060000" pitchFamily="18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Quicksand Dash" panose="02070303000000060000" pitchFamily="18" charset="0"/>
              </a:rPr>
              <a:t>1D</a:t>
            </a:r>
            <a:r>
              <a:rPr lang="en-US" dirty="0" smtClean="0">
                <a:latin typeface="Quicksand Dash" panose="02070303000000060000" pitchFamily="18" charset="0"/>
              </a:rPr>
              <a:t>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2D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3D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4D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5D          </a:t>
            </a:r>
          </a:p>
          <a:p>
            <a:r>
              <a:rPr lang="en-US" dirty="0">
                <a:latin typeface="Quicksand Dash" panose="02070303000000060000" pitchFamily="18" charset="0"/>
              </a:rPr>
              <a:t> </a:t>
            </a:r>
            <a:r>
              <a:rPr lang="en-US" dirty="0" smtClean="0">
                <a:latin typeface="Quicksand Dash" panose="02070303000000060000" pitchFamily="18" charset="0"/>
              </a:rPr>
              <a:t>◦</a:t>
            </a:r>
            <a:endParaRPr lang="en-GB" dirty="0">
              <a:latin typeface="Quicksand Dash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45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517" y="3413760"/>
            <a:ext cx="4592319" cy="3444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551680" cy="34137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83" y="1"/>
            <a:ext cx="4558325" cy="34187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58" y="0"/>
            <a:ext cx="565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Quicksand Dash" panose="02070303000000060000" pitchFamily="18" charset="0"/>
              </a:rPr>
              <a:t> ◦          </a:t>
            </a:r>
          </a:p>
          <a:p>
            <a:r>
              <a:rPr lang="en-US" sz="1200" dirty="0">
                <a:latin typeface="Quicksand Dash" panose="02070303000000060000" pitchFamily="18" charset="0"/>
              </a:rPr>
              <a:t> </a:t>
            </a:r>
            <a:r>
              <a:rPr lang="en-US" dirty="0" smtClean="0">
                <a:latin typeface="Quicksand Dash" panose="02070303000000060000" pitchFamily="18" charset="0"/>
              </a:rPr>
              <a:t>1D          </a:t>
            </a:r>
          </a:p>
          <a:p>
            <a:r>
              <a:rPr lang="en-US" dirty="0" smtClean="0">
                <a:solidFill>
                  <a:srgbClr val="C00000"/>
                </a:solidFill>
                <a:latin typeface="Quicksand Dash" panose="02070303000000060000" pitchFamily="18" charset="0"/>
              </a:rPr>
              <a:t>2D</a:t>
            </a:r>
            <a:r>
              <a:rPr lang="en-US" dirty="0" smtClean="0">
                <a:latin typeface="Quicksand Dash" panose="02070303000000060000" pitchFamily="18" charset="0"/>
              </a:rPr>
              <a:t>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3D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4D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5D          </a:t>
            </a:r>
          </a:p>
          <a:p>
            <a:r>
              <a:rPr lang="en-US" dirty="0">
                <a:latin typeface="Quicksand Dash" panose="02070303000000060000" pitchFamily="18" charset="0"/>
              </a:rPr>
              <a:t> </a:t>
            </a:r>
            <a:r>
              <a:rPr lang="en-US" dirty="0" smtClean="0">
                <a:latin typeface="Quicksand Dash" panose="02070303000000060000" pitchFamily="18" charset="0"/>
              </a:rPr>
              <a:t>◦</a:t>
            </a:r>
            <a:endParaRPr lang="en-GB" dirty="0">
              <a:latin typeface="Quicksand Dash" panose="02070303000000060000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25" y="0"/>
            <a:ext cx="4551680" cy="3413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866" y="3413760"/>
            <a:ext cx="4592320" cy="3444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547" y="3413760"/>
            <a:ext cx="4586760" cy="34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5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316" y="0"/>
            <a:ext cx="9764684" cy="49897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58" y="0"/>
            <a:ext cx="565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Quicksand Dash" panose="02070303000000060000" pitchFamily="18" charset="0"/>
              </a:rPr>
              <a:t> ◦          </a:t>
            </a:r>
          </a:p>
          <a:p>
            <a:r>
              <a:rPr lang="en-US" sz="1200" dirty="0">
                <a:latin typeface="Quicksand Dash" panose="02070303000000060000" pitchFamily="18" charset="0"/>
              </a:rPr>
              <a:t> </a:t>
            </a:r>
            <a:r>
              <a:rPr lang="en-US" dirty="0" smtClean="0">
                <a:latin typeface="Quicksand Dash" panose="02070303000000060000" pitchFamily="18" charset="0"/>
              </a:rPr>
              <a:t>1D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2D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3D          </a:t>
            </a:r>
          </a:p>
          <a:p>
            <a:r>
              <a:rPr lang="en-US" dirty="0" smtClean="0">
                <a:solidFill>
                  <a:srgbClr val="C00000"/>
                </a:solidFill>
                <a:latin typeface="Quicksand Dash" panose="02070303000000060000" pitchFamily="18" charset="0"/>
              </a:rPr>
              <a:t>4D</a:t>
            </a:r>
            <a:r>
              <a:rPr lang="en-US" dirty="0" smtClean="0">
                <a:latin typeface="Quicksand Dash" panose="02070303000000060000" pitchFamily="18" charset="0"/>
              </a:rPr>
              <a:t>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5D          </a:t>
            </a:r>
          </a:p>
          <a:p>
            <a:r>
              <a:rPr lang="en-US" dirty="0">
                <a:latin typeface="Quicksand Dash" panose="02070303000000060000" pitchFamily="18" charset="0"/>
              </a:rPr>
              <a:t> </a:t>
            </a:r>
            <a:r>
              <a:rPr lang="en-US" dirty="0" smtClean="0">
                <a:latin typeface="Quicksand Dash" panose="02070303000000060000" pitchFamily="18" charset="0"/>
              </a:rPr>
              <a:t>◦</a:t>
            </a:r>
            <a:endParaRPr lang="en-GB" dirty="0">
              <a:latin typeface="Quicksand Dash" panose="02070303000000060000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1750"/>
            <a:ext cx="7581900" cy="4286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30587" y="5469776"/>
            <a:ext cx="40732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Immediate feedback</a:t>
            </a:r>
          </a:p>
          <a:p>
            <a:pPr algn="ctr"/>
            <a:r>
              <a:rPr lang="en-US" sz="2200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 not 4D!</a:t>
            </a:r>
            <a:endParaRPr lang="en-GB" sz="2200" dirty="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507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dirty="0" smtClean="0">
                <a:latin typeface="Existence Stencil Light" panose="020B0200000200020004" pitchFamily="34" charset="0"/>
              </a:rPr>
              <a:t>time (implicit) perception in a </a:t>
            </a:r>
            <a:r>
              <a:rPr lang="en-US" sz="5000" dirty="0" err="1" smtClean="0">
                <a:latin typeface="Existence Stencil Light" panose="020B0200000200020004" pitchFamily="34" charset="0"/>
              </a:rPr>
              <a:t>chatbot</a:t>
            </a:r>
            <a:endParaRPr lang="en-GB" sz="5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time encodes subjective perception? User test!</a:t>
            </a:r>
          </a:p>
          <a:p>
            <a:r>
              <a:rPr lang="en-US" sz="3600" dirty="0" smtClean="0"/>
              <a:t>Random delays don’t make sense.</a:t>
            </a:r>
          </a:p>
          <a:p>
            <a:r>
              <a:rPr lang="en-US" sz="3600" dirty="0" smtClean="0"/>
              <a:t>Delay that scales to the user’s response only works for meaningful responses.</a:t>
            </a:r>
          </a:p>
          <a:p>
            <a:r>
              <a:rPr lang="en-US" sz="3600" dirty="0" smtClean="0"/>
              <a:t>Delay that reflects subject matter requires understanding of human practices.</a:t>
            </a:r>
          </a:p>
          <a:p>
            <a:r>
              <a:rPr lang="en-US" sz="3600" dirty="0" smtClean="0"/>
              <a:t>Delay that scales + occasional random long -&gt; cute!!!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075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_elizaSpeedFastRandomLongWa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5176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8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0958" y="0"/>
            <a:ext cx="565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Quicksand Dash" panose="02070303000000060000" pitchFamily="18" charset="0"/>
              </a:rPr>
              <a:t> ◦          </a:t>
            </a:r>
          </a:p>
          <a:p>
            <a:r>
              <a:rPr lang="en-US" sz="1200" dirty="0">
                <a:latin typeface="Quicksand Dash" panose="02070303000000060000" pitchFamily="18" charset="0"/>
              </a:rPr>
              <a:t> </a:t>
            </a:r>
            <a:r>
              <a:rPr lang="en-US" dirty="0" smtClean="0">
                <a:latin typeface="Quicksand Dash" panose="02070303000000060000" pitchFamily="18" charset="0"/>
              </a:rPr>
              <a:t>1D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2D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3D          </a:t>
            </a:r>
          </a:p>
          <a:p>
            <a:r>
              <a:rPr lang="en-US" dirty="0" smtClean="0">
                <a:solidFill>
                  <a:srgbClr val="C00000"/>
                </a:solidFill>
                <a:latin typeface="Quicksand Dash" panose="02070303000000060000" pitchFamily="18" charset="0"/>
              </a:rPr>
              <a:t>4D</a:t>
            </a:r>
            <a:r>
              <a:rPr lang="en-US" dirty="0" smtClean="0">
                <a:latin typeface="Quicksand Dash" panose="02070303000000060000" pitchFamily="18" charset="0"/>
              </a:rPr>
              <a:t>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5D          </a:t>
            </a:r>
          </a:p>
          <a:p>
            <a:r>
              <a:rPr lang="en-US" dirty="0">
                <a:latin typeface="Quicksand Dash" panose="02070303000000060000" pitchFamily="18" charset="0"/>
              </a:rPr>
              <a:t> </a:t>
            </a:r>
            <a:r>
              <a:rPr lang="en-US" dirty="0" smtClean="0">
                <a:latin typeface="Quicksand Dash" panose="02070303000000060000" pitchFamily="18" charset="0"/>
              </a:rPr>
              <a:t>◦</a:t>
            </a:r>
            <a:endParaRPr lang="en-GB" dirty="0">
              <a:latin typeface="Quicksand Dash" panose="02070303000000060000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9" y="-6927"/>
            <a:ext cx="10307781" cy="687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9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dirty="0" smtClean="0">
                <a:latin typeface="Existence Stencil Light" panose="020B0200000200020004" pitchFamily="34" charset="0"/>
              </a:rPr>
              <a:t>feedback</a:t>
            </a:r>
            <a:endParaRPr lang="en-GB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Really show what different time delays are led from different parameters – show the invisible</a:t>
            </a:r>
          </a:p>
          <a:p>
            <a:r>
              <a:rPr lang="en-US" sz="3600" dirty="0" smtClean="0"/>
              <a:t>Introduce random typos in the </a:t>
            </a:r>
            <a:r>
              <a:rPr lang="en-US" sz="3600" dirty="0" err="1" smtClean="0"/>
              <a:t>chatbot</a:t>
            </a:r>
            <a:r>
              <a:rPr lang="en-US" sz="3600" dirty="0" smtClean="0"/>
              <a:t> reply</a:t>
            </a:r>
          </a:p>
          <a:p>
            <a:r>
              <a:rPr lang="en-US" sz="3600" dirty="0" smtClean="0"/>
              <a:t>Karin therapy app</a:t>
            </a:r>
          </a:p>
          <a:p>
            <a:r>
              <a:rPr lang="en-US" sz="3600" dirty="0" smtClean="0"/>
              <a:t>Scale time delay with what content </a:t>
            </a:r>
            <a:r>
              <a:rPr lang="en-US" sz="3600" dirty="0" err="1" smtClean="0"/>
              <a:t>chatbot</a:t>
            </a:r>
            <a:r>
              <a:rPr lang="en-US" sz="3600" dirty="0" smtClean="0"/>
              <a:t> is saying for realism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08496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</TotalTime>
  <Words>146</Words>
  <Application>Microsoft Office PowerPoint</Application>
  <PresentationFormat>Widescreen</PresentationFormat>
  <Paragraphs>43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Existence Stencil Light</vt:lpstr>
      <vt:lpstr>Orator Std</vt:lpstr>
      <vt:lpstr>Quicksand Dash</vt:lpstr>
      <vt:lpstr>Office Theme</vt:lpstr>
      <vt:lpstr>secret life of machines</vt:lpstr>
      <vt:lpstr>PowerPoint Presentation</vt:lpstr>
      <vt:lpstr>PowerPoint Presentation</vt:lpstr>
      <vt:lpstr>PowerPoint Presentation</vt:lpstr>
      <vt:lpstr>PowerPoint Presentation</vt:lpstr>
      <vt:lpstr>time (implicit) perception in a chatbot</vt:lpstr>
      <vt:lpstr>PowerPoint Presentation</vt:lpstr>
      <vt:lpstr>PowerPoint Presentation</vt:lpstr>
      <vt:lpstr>feedback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rluo</dc:creator>
  <cp:lastModifiedBy>rluo</cp:lastModifiedBy>
  <cp:revision>157</cp:revision>
  <dcterms:created xsi:type="dcterms:W3CDTF">2017-08-17T00:07:14Z</dcterms:created>
  <dcterms:modified xsi:type="dcterms:W3CDTF">2017-09-27T16:53:22Z</dcterms:modified>
</cp:coreProperties>
</file>